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9" r:id="rId2"/>
    <p:sldMasterId id="2147483721" r:id="rId3"/>
    <p:sldMasterId id="2147483733" r:id="rId4"/>
  </p:sldMasterIdLst>
  <p:notesMasterIdLst>
    <p:notesMasterId r:id="rId54"/>
  </p:notesMasterIdLst>
  <p:sldIdLst>
    <p:sldId id="463" r:id="rId5"/>
    <p:sldId id="379" r:id="rId6"/>
    <p:sldId id="382" r:id="rId7"/>
    <p:sldId id="375" r:id="rId8"/>
    <p:sldId id="381" r:id="rId9"/>
    <p:sldId id="384" r:id="rId10"/>
    <p:sldId id="386" r:id="rId11"/>
    <p:sldId id="387" r:id="rId12"/>
    <p:sldId id="415" r:id="rId13"/>
    <p:sldId id="416" r:id="rId14"/>
    <p:sldId id="417" r:id="rId15"/>
    <p:sldId id="388" r:id="rId16"/>
    <p:sldId id="390" r:id="rId17"/>
    <p:sldId id="459" r:id="rId18"/>
    <p:sldId id="460" r:id="rId19"/>
    <p:sldId id="418" r:id="rId20"/>
    <p:sldId id="392" r:id="rId21"/>
    <p:sldId id="419" r:id="rId22"/>
    <p:sldId id="389" r:id="rId23"/>
    <p:sldId id="420" r:id="rId24"/>
    <p:sldId id="421" r:id="rId25"/>
    <p:sldId id="422" r:id="rId26"/>
    <p:sldId id="423" r:id="rId27"/>
    <p:sldId id="394" r:id="rId28"/>
    <p:sldId id="424" r:id="rId29"/>
    <p:sldId id="425" r:id="rId30"/>
    <p:sldId id="456" r:id="rId31"/>
    <p:sldId id="396" r:id="rId32"/>
    <p:sldId id="397" r:id="rId33"/>
    <p:sldId id="426" r:id="rId34"/>
    <p:sldId id="427" r:id="rId35"/>
    <p:sldId id="458" r:id="rId36"/>
    <p:sldId id="402" r:id="rId37"/>
    <p:sldId id="403" r:id="rId38"/>
    <p:sldId id="404" r:id="rId39"/>
    <p:sldId id="407" r:id="rId40"/>
    <p:sldId id="431" r:id="rId41"/>
    <p:sldId id="408" r:id="rId42"/>
    <p:sldId id="434" r:id="rId43"/>
    <p:sldId id="462" r:id="rId44"/>
    <p:sldId id="435" r:id="rId45"/>
    <p:sldId id="461" r:id="rId46"/>
    <p:sldId id="439" r:id="rId47"/>
    <p:sldId id="275" r:id="rId48"/>
    <p:sldId id="307" r:id="rId49"/>
    <p:sldId id="455" r:id="rId50"/>
    <p:sldId id="306" r:id="rId51"/>
    <p:sldId id="442" r:id="rId52"/>
    <p:sldId id="44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963D07-2822-4058-87EA-4D4BB61F2B18}">
          <p14:sldIdLst>
            <p14:sldId id="463"/>
            <p14:sldId id="379"/>
            <p14:sldId id="382"/>
            <p14:sldId id="375"/>
            <p14:sldId id="381"/>
            <p14:sldId id="384"/>
            <p14:sldId id="386"/>
            <p14:sldId id="387"/>
            <p14:sldId id="415"/>
            <p14:sldId id="416"/>
            <p14:sldId id="417"/>
            <p14:sldId id="388"/>
            <p14:sldId id="390"/>
            <p14:sldId id="459"/>
            <p14:sldId id="460"/>
            <p14:sldId id="418"/>
            <p14:sldId id="392"/>
            <p14:sldId id="419"/>
            <p14:sldId id="389"/>
            <p14:sldId id="420"/>
            <p14:sldId id="421"/>
            <p14:sldId id="422"/>
            <p14:sldId id="423"/>
            <p14:sldId id="394"/>
            <p14:sldId id="424"/>
            <p14:sldId id="425"/>
            <p14:sldId id="456"/>
            <p14:sldId id="396"/>
            <p14:sldId id="397"/>
            <p14:sldId id="426"/>
            <p14:sldId id="427"/>
            <p14:sldId id="458"/>
            <p14:sldId id="402"/>
            <p14:sldId id="403"/>
            <p14:sldId id="404"/>
            <p14:sldId id="407"/>
            <p14:sldId id="431"/>
            <p14:sldId id="408"/>
            <p14:sldId id="434"/>
            <p14:sldId id="462"/>
            <p14:sldId id="435"/>
          </p14:sldIdLst>
        </p14:section>
        <p14:section name="Untitled Section" id="{13492441-3510-411F-B7A3-0592401AA5BD}">
          <p14:sldIdLst>
            <p14:sldId id="461"/>
            <p14:sldId id="439"/>
            <p14:sldId id="275"/>
            <p14:sldId id="307"/>
            <p14:sldId id="455"/>
            <p14:sldId id="306"/>
            <p14:sldId id="442"/>
            <p14:sldId id="440"/>
          </p14:sldIdLst>
        </p14:section>
        <p14:section name="About me" id="{2DDEA00D-72C4-4E22-9A7D-71F5BB3145F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1" autoAdjust="0"/>
    <p:restoredTop sz="66332" autoAdjust="0"/>
  </p:normalViewPr>
  <p:slideViewPr>
    <p:cSldViewPr>
      <p:cViewPr varScale="1">
        <p:scale>
          <a:sx n="139" d="100"/>
          <a:sy n="139" d="100"/>
        </p:scale>
        <p:origin x="56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7E044-45C7-49D4-B616-C1EB0EB337FB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839A6-008C-4A28-B9D2-6B4E741E0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0/10/10/science/10google.html" TargetMode="External"/><Relationship Id="rId7" Type="http://schemas.openxmlformats.org/officeDocument/2006/relationships/hyperlink" Target="http://www.thestar.com/wheels/article/1036702--human-error-blamed-after-google-s-driverless-car-sparks-five-vehicle-crash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Financial_Post" TargetMode="External"/><Relationship Id="rId5" Type="http://schemas.openxmlformats.org/officeDocument/2006/relationships/hyperlink" Target="http://business.financialpost.com/2011/06/24/nevada-state-law-paves-the-way-for-driverless-cars/" TargetMode="External"/><Relationship Id="rId4" Type="http://schemas.openxmlformats.org/officeDocument/2006/relationships/hyperlink" Target="http://en.wikipedia.org/wiki/The_New_York_Times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dio.com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5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- http://www.pleated-jeans.com/2016/03/02/21-snapchat-face-swaps-that-went-horribly-wrong/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went wrong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56CAC-363F-4616-97A1-908F12955D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1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- http://www.pleated-jeans.com/2016/03/02/21-snapchat-face-swaps-that-went-horribly-wrong/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went wrong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56CAC-363F-4616-97A1-908F12955D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07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8A6558-1239-4CB6-9FB3-4F4D94D97265}" type="slidenum">
              <a:rPr lang="en-US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17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52AF0C-75E1-4A9C-98FD-1141052C118A}" type="slidenum">
              <a:rPr lang="en-US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Amazon Go! https://www.amazon.com/b?ie=UTF8&amp;node=16008589011</a:t>
            </a:r>
          </a:p>
          <a:p>
            <a:pPr eaLnBrk="1" hangingPunct="1"/>
            <a:r>
              <a:rPr lang="en-US" dirty="0"/>
              <a:t>Ask – so how does it work?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Think Pair Share!!!</a:t>
            </a:r>
          </a:p>
        </p:txBody>
      </p:sp>
    </p:spTree>
    <p:extLst>
      <p:ext uri="{BB962C8B-B14F-4D97-AF65-F5344CB8AC3E}">
        <p14:creationId xmlns:p14="http://schemas.microsoft.com/office/powerpoint/2010/main" val="756804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you can only walk in if you are an Amazon employee right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6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iJmrLm1d3RAhUJ4yYKHYhOBHkQjRwIBw&amp;url=http%3A%2F%2Fwww.pcworld.com%2Farticle%2F2953512%2Fwindows%2Fhands-on-with-windows-10s-windows-hello-it-just-works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iDkbnw1d3RAhUB3iYKHXs3DnsQjRwIBw&amp;url=http%3A%2F%2Fwww.pcworld.com%2Farticle%2F2937701%2Fwhy-most-of-us-will-miss-out-on-windows-hello-windows-10s-facial-recognition-feature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jD0LuA1t3RAhUKRSYKHVTSAgwQjRwIBw&amp;url=http%3A%2F%2Fwww.directtechnologygroup.com%2Fblog%2Fentry%2Ftip-of-the-week-windows-hello-unlocks-your-pc-with-your-face&amp;bvm=bv.145063293,d.eWE&amp;psig=AFQjCNHypmDl0y-viWICMOJODxtwmz34Bg&amp;ust=1485446513829330</a:t>
            </a:r>
          </a:p>
        </p:txBody>
      </p:sp>
    </p:spTree>
    <p:extLst>
      <p:ext uri="{BB962C8B-B14F-4D97-AF65-F5344CB8AC3E}">
        <p14:creationId xmlns:p14="http://schemas.microsoft.com/office/powerpoint/2010/main" val="414492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iJmrLm1d3RAhUJ4yYKHYhOBHkQjRwIBw&amp;url=http%3A%2F%2Fwww.pcworld.com%2Farticle%2F2953512%2Fwindows%2Fhands-on-with-windows-10s-windows-hello-it-just-works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iDkbnw1d3RAhUB3iYKHXs3DnsQjRwIBw&amp;url=http%3A%2F%2Fwww.pcworld.com%2Farticle%2F2937701%2Fwhy-most-of-us-will-miss-out-on-windows-hello-windows-10s-facial-recognition-feature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jD0LuA1t3RAhUKRSYKHVTSAgwQjRwIBw&amp;url=http%3A%2F%2Fwww.directtechnologygroup.com%2Fblog%2Fentry%2Ftip-of-the-week-windows-hello-unlocks-your-pc-with-your-face&amp;bvm=bv.145063293,d.eWE&amp;psig=AFQjCNHypmDl0y-viWICMOJODxtwmz34Bg&amp;ust=1485446513829330</a:t>
            </a:r>
          </a:p>
        </p:txBody>
      </p:sp>
    </p:spTree>
    <p:extLst>
      <p:ext uri="{BB962C8B-B14F-4D97-AF65-F5344CB8AC3E}">
        <p14:creationId xmlns:p14="http://schemas.microsoft.com/office/powerpoint/2010/main" val="132168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iJmrLm1d3RAhUJ4yYKHYhOBHkQjRwIBw&amp;url=http%3A%2F%2Fwww.pcworld.com%2Farticle%2F2953512%2Fwindows%2Fhands-on-with-windows-10s-windows-hello-it-just-works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iDkbnw1d3RAhUB3iYKHXs3DnsQjRwIBw&amp;url=http%3A%2F%2Fwww.pcworld.com%2Farticle%2F2937701%2Fwhy-most-of-us-will-miss-out-on-windows-hello-windows-10s-facial-recognition-feature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jD0LuA1t3RAhUKRSYKHVTSAgwQjRwIBw&amp;url=http%3A%2F%2Fwww.directtechnologygroup.com%2Fblog%2Fentry%2Ftip-of-the-week-windows-hello-unlocks-your-pc-with-your-face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http://grail.cs.washington.edu/projects/liangshu/project3Dv.htm</a:t>
            </a:r>
          </a:p>
          <a:p>
            <a:pPr eaLnBrk="1" hangingPunct="1"/>
            <a:r>
              <a:rPr lang="en-US" dirty="0"/>
              <a:t>http://grail.cs.washington.edu/projects/liangshu/images/3dv2014/teaser.jpg</a:t>
            </a:r>
          </a:p>
        </p:txBody>
      </p:sp>
    </p:spTree>
    <p:extLst>
      <p:ext uri="{BB962C8B-B14F-4D97-AF65-F5344CB8AC3E}">
        <p14:creationId xmlns:p14="http://schemas.microsoft.com/office/powerpoint/2010/main" val="340055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https://www.google.com/url?sa=i&amp;rct=j&amp;q=&amp;esrc=s&amp;source=images&amp;cd=&amp;cad=rja&amp;uact=8&amp;ved=0ahUKEwiO3azs1t3RAhVMSyYKHe67Bh8QjRwIBw&amp;url=https%3A%2F%2Fen.wikipedia.org%2Fwiki%2FPhotogrammetry&amp;bvm=bv.145063293,d.eWE&amp;psig=AFQjCNGuhANMLT4cVMPvEM2HZapmFfbS-g&amp;ust=1485446838838556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https://www.google.com/url?sa=i&amp;rct=j&amp;q=&amp;esrc=s&amp;source=images&amp;cd=&amp;cad=rja&amp;uact=8&amp;ved=0ahUKEwjTuuqe193RAhVHwiYKHfSnC-4QjRwIBw&amp;url=http%3A%2F%2Fwww.dicatea.unipr.it%2Fen%2Fresearch%2Fresearch-areas%2Fsurveying-and-photogrammetry&amp;bvm=bv.145063293,d.eWE&amp;psig=AFQjCNGuhANMLT4cVMPvEM2HZapmFfbS-g&amp;ust=1485446838838556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https://www.google.com/url?sa=i&amp;rct=j&amp;q=&amp;esrc=s&amp;source=images&amp;cd=&amp;cad=rja&amp;uact=8&amp;ved=0ahUKEwjryb6s193RAhUCeCYKHWyeDq0QjRwIBw&amp;url=https%3A%2F%2Fwww.youtube.com%2Fwatch%3Fv%3DtSENR_oSEpk&amp;bvm=bv.145063293,d.eWE&amp;psig=AFQjCNGuhANMLT4cVMPvEM2HZapmFfbS-g&amp;ust=1485446838838556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862DE74-0D8A-47DA-866E-BC8B97707F7A}" type="slidenum">
              <a:rPr lang="en-US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79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to begin, let’s conduct a little exercise. In the broadest sense, have you ever used computer vision? How? Where?</a:t>
            </a:r>
          </a:p>
          <a:p>
            <a:endParaRPr lang="en-US" dirty="0"/>
          </a:p>
          <a:p>
            <a:r>
              <a:rPr lang="en-US" dirty="0"/>
              <a:t>We’ll run a little</a:t>
            </a:r>
            <a:r>
              <a:rPr lang="en-US" baseline="0" dirty="0"/>
              <a:t> ‘think-pair-share’ – for those of you unfamiliar, we think individually about the problem for a minute, then we will pair with a partner sitting next to you in the room to discuss it for another minute, then we will share our thoughts in the class.</a:t>
            </a:r>
          </a:p>
          <a:p>
            <a:endParaRPr lang="en-US" baseline="0" dirty="0"/>
          </a:p>
          <a:p>
            <a:r>
              <a:rPr lang="en-US" baseline="0" dirty="0"/>
              <a:t>Now, to help frame your thoughts, I’m going to introduce an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60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22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1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42AAB2-2528-4A41-AE86-F678288756F7}" type="slidenum">
              <a:rPr lang="en-US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http://cinetropolis.net/tarkin-care-of-business-rogue-ones-digital-peter-cushing/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7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http://www.digitalspy.com/movies/oscars/feature/a584704/why-andy-serkis-deserves-an-oscar-nomination-for-planet-of-the-apes/?zoomable</a:t>
            </a:r>
          </a:p>
          <a:p>
            <a:endParaRPr lang="en-US" dirty="0"/>
          </a:p>
          <a:p>
            <a:r>
              <a:rPr lang="en-US" dirty="0" err="1"/>
              <a:t>Weta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95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B740A2-7CD3-4F5C-A457-5F0A9A6C75F1}" type="slidenum">
              <a:rPr lang="en-US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UPDATE: New one from Numair</a:t>
            </a:r>
          </a:p>
        </p:txBody>
      </p:sp>
    </p:spTree>
    <p:extLst>
      <p:ext uri="{BB962C8B-B14F-4D97-AF65-F5344CB8AC3E}">
        <p14:creationId xmlns:p14="http://schemas.microsoft.com/office/powerpoint/2010/main" val="344787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6B8B02-626C-4183-9435-2E1EF9A7735E}" type="slidenum">
              <a:rPr lang="en-US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21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class to count the number of cameras.</a:t>
            </a:r>
          </a:p>
          <a:p>
            <a:endParaRPr lang="en-US" dirty="0"/>
          </a:p>
          <a:p>
            <a:r>
              <a:rPr lang="en-US" dirty="0"/>
              <a:t>http://www.cmu.edu/news/stories/archives/2015/february/uber-partnership.html</a:t>
            </a:r>
          </a:p>
          <a:p>
            <a:endParaRPr lang="en-US" dirty="0"/>
          </a:p>
          <a:p>
            <a:r>
              <a:rPr lang="en-US" dirty="0"/>
              <a:t>http://www.wsj.com/articles/is-uber-a-friend-or-foe-of-carnegie-mellon-in-robotics-1433084582</a:t>
            </a:r>
          </a:p>
          <a:p>
            <a:endParaRPr lang="en-US" dirty="0"/>
          </a:p>
          <a:p>
            <a:r>
              <a:rPr lang="en-US" dirty="0"/>
              <a:t>http://www.freep.com/story/money/cars/ford/2016/08/21/uber--lyft-gm-pittsburgh-autonomous-vehicles-self-driving-autos-equal-profits/88944036/</a:t>
            </a:r>
          </a:p>
          <a:p>
            <a:endParaRPr lang="en-US" dirty="0"/>
          </a:p>
          <a:p>
            <a:pPr eaLnBrk="1" hangingPunct="1"/>
            <a:r>
              <a:rPr lang="en-US" dirty="0"/>
              <a:t>Oct 9, 2010. </a:t>
            </a:r>
            <a:r>
              <a:rPr lang="en-US" dirty="0">
                <a:hlinkClick r:id="rId3"/>
              </a:rPr>
              <a:t>"Google Cars Drive Themselves, in Traffic"</a:t>
            </a:r>
            <a:r>
              <a:rPr lang="en-US" dirty="0"/>
              <a:t>. </a:t>
            </a:r>
            <a:r>
              <a:rPr lang="en-US" i="1" dirty="0">
                <a:hlinkClick r:id="rId4" tooltip="The New York Times"/>
              </a:rPr>
              <a:t>The New York Times</a:t>
            </a:r>
            <a:r>
              <a:rPr lang="en-US" dirty="0"/>
              <a:t>. John </a:t>
            </a:r>
            <a:r>
              <a:rPr lang="en-US" dirty="0" err="1"/>
              <a:t>Markoff</a:t>
            </a:r>
            <a:endParaRPr lang="en-US" dirty="0"/>
          </a:p>
          <a:p>
            <a:pPr eaLnBrk="1" hangingPunct="1"/>
            <a:r>
              <a:rPr lang="en-US" dirty="0"/>
              <a:t>June 24, 2011. </a:t>
            </a:r>
            <a:r>
              <a:rPr lang="en-US" dirty="0">
                <a:hlinkClick r:id="rId5"/>
              </a:rPr>
              <a:t>"Nevada state law paves the way for driverless cars"</a:t>
            </a:r>
            <a:r>
              <a:rPr lang="en-US" dirty="0"/>
              <a:t>. </a:t>
            </a:r>
            <a:r>
              <a:rPr lang="en-US" i="1" dirty="0">
                <a:hlinkClick r:id="rId6" tooltip="Financial Post"/>
              </a:rPr>
              <a:t>Financial Post</a:t>
            </a:r>
            <a:r>
              <a:rPr lang="en-US" dirty="0"/>
              <a:t>. Christine Dobby</a:t>
            </a:r>
          </a:p>
          <a:p>
            <a:pPr eaLnBrk="1" hangingPunct="1"/>
            <a:r>
              <a:rPr lang="en-US" dirty="0"/>
              <a:t>Aug 9, 2011, </a:t>
            </a:r>
            <a:r>
              <a:rPr lang="en-US" u="sng" dirty="0">
                <a:hlinkClick r:id="rId7"/>
              </a:rPr>
              <a:t>"Human error blamed after Google's driverless car sparks five-vehicle crash"</a:t>
            </a:r>
            <a:r>
              <a:rPr lang="en-US" dirty="0"/>
              <a:t>. </a:t>
            </a:r>
            <a:r>
              <a:rPr lang="en-US" i="1" dirty="0"/>
              <a:t>The Star</a:t>
            </a:r>
            <a:r>
              <a:rPr lang="en-US" dirty="0"/>
              <a:t> (Toronto)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94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class to count the number of cameras.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1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Jitendra</a:t>
            </a:r>
            <a:r>
              <a:rPr lang="en-US" baseline="0" dirty="0"/>
              <a:t> Malik – pioneer of computer vision (?)</a:t>
            </a:r>
          </a:p>
          <a:p>
            <a:r>
              <a:rPr lang="en-US" baseline="0" dirty="0"/>
              <a:t>Tried to coin a ‘Three R’s’ for computer vision. Instead of ‘reading, writing, and arithmetic’….</a:t>
            </a:r>
          </a:p>
          <a:p>
            <a:endParaRPr lang="en-US" baseline="0" dirty="0"/>
          </a:p>
          <a:p>
            <a:r>
              <a:rPr lang="en-US" dirty="0"/>
              <a:t>“For example, in the recent PASCAL benchmark challenge on visual object detection, the average precision for most 3D object categories was under 50%.”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50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DF4EEBE-B542-4754-AD35-7E051E69A3C6}" type="slidenum">
              <a:rPr lang="en-US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46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7A23B-8D52-40D7-811F-5CF5BEFEFAD9}" type="slidenum">
              <a:rPr lang="en-US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68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F38643-3C41-4548-A4BF-829D96E6E4DC}" type="slidenum">
              <a:rPr lang="en-US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DRONES!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https://www.skydio.com/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41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2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Jitendra</a:t>
            </a:r>
            <a:r>
              <a:rPr lang="en-US" baseline="0" dirty="0"/>
              <a:t> Malik – pioneer of computer vision (?)</a:t>
            </a:r>
          </a:p>
          <a:p>
            <a:r>
              <a:rPr lang="en-US" baseline="0" dirty="0"/>
              <a:t>Tried to coin a ‘Three R’s’ for computer vision. Instead of ‘reading, writing, and arithmetic’….</a:t>
            </a:r>
          </a:p>
          <a:p>
            <a:endParaRPr lang="en-US" baseline="0" dirty="0"/>
          </a:p>
          <a:p>
            <a:r>
              <a:rPr lang="en-US" dirty="0"/>
              <a:t>“For example, in the recent PASCAL benchmark challenge on visual object detection, the average precision for most 3D object categories was under 50%.”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62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3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TAs</a:t>
            </a:r>
          </a:p>
          <a:p>
            <a:endParaRPr lang="en-US" dirty="0"/>
          </a:p>
          <a:p>
            <a:r>
              <a:rPr lang="en-US" dirty="0"/>
              <a:t>Octavia Spencer – ‘Hidden Figures’, ‘The Help’, ‘Zootopia’ – Ms. </a:t>
            </a:r>
            <a:r>
              <a:rPr lang="en-US" dirty="0" err="1"/>
              <a:t>Otterton</a:t>
            </a:r>
            <a:endParaRPr lang="en-US" dirty="0"/>
          </a:p>
          <a:p>
            <a:r>
              <a:rPr lang="en-US" dirty="0"/>
              <a:t>Played Dorothy Vaughan in 2016 biopic Hidden Figures, NASA mathematician – Oscar nominated</a:t>
            </a:r>
          </a:p>
          <a:p>
            <a:endParaRPr lang="en-US" dirty="0"/>
          </a:p>
          <a:p>
            <a:r>
              <a:rPr lang="en-US" dirty="0"/>
              <a:t>Spencer Tracy – early Hollywood star; best actor, husband of Katherine Hepburn</a:t>
            </a:r>
          </a:p>
          <a:p>
            <a:r>
              <a:rPr lang="en-US" b="1" i="1" dirty="0"/>
              <a:t>Guess Who's Coming to Dinner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34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416FA-368F-4DD3-B68D-BEBC34F8981B}" type="slidenum">
              <a:rPr lang="en-US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09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03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3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Jitendra</a:t>
            </a:r>
            <a:r>
              <a:rPr lang="en-US" baseline="0" dirty="0"/>
              <a:t> Malik – pioneer of computer vision (?)</a:t>
            </a:r>
          </a:p>
          <a:p>
            <a:r>
              <a:rPr lang="en-US" baseline="0" dirty="0"/>
              <a:t>Tried to coin a ‘Three R’s’ for computer vision. Instead of ‘reading, writing, and arithmetic’….</a:t>
            </a:r>
          </a:p>
          <a:p>
            <a:endParaRPr lang="en-US" baseline="0" dirty="0"/>
          </a:p>
          <a:p>
            <a:r>
              <a:rPr lang="en-US" dirty="0"/>
              <a:t>“For example, in the recent PASCAL benchmark challenge on visual object detection, the average precision for most 3D object categories was under 50%.”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02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think about this question individually for a minute.</a:t>
            </a:r>
          </a:p>
          <a:p>
            <a:r>
              <a:rPr lang="en-US" baseline="0" dirty="0"/>
              <a:t>Now, in pairs, and that means potentially turning around in your seat, greet your neighbor, and please discuss your thoughts.</a:t>
            </a:r>
          </a:p>
          <a:p>
            <a:endParaRPr lang="en-US" baseline="0" dirty="0"/>
          </a:p>
          <a:p>
            <a:r>
              <a:rPr lang="en-US" baseline="0" dirty="0"/>
              <a:t>Board exercise: canvass the room. Write everything on the board that they come up with; put it into three R categories (many are in multiple).</a:t>
            </a:r>
          </a:p>
          <a:p>
            <a:r>
              <a:rPr lang="en-US" baseline="0" dirty="0"/>
              <a:t>Call up help from a TA to write on the 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7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  <a:r>
              <a:rPr lang="en-US" baseline="0" dirty="0"/>
              <a:t> made a 10-minute list of all the existing applications that he could think of which used computer vision.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11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EA53EF-9B7D-45A1-95DF-EC0072083AD3}" type="slidenum">
              <a:rPr lang="en-US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If you see a little ‘JH’ in the corner of the slides,</a:t>
            </a:r>
            <a:r>
              <a:rPr lang="en-US" baseline="0" dirty="0"/>
              <a:t> then it means it was taken piecemeal from James Hays’ old class. Thank you to him and his course staff, over many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9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5A03B-08FB-451F-BD92-52AFF74ACA54}" type="slidenum">
              <a:rPr lang="en-US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jPu6nd1N3RAhVK7iYKHWSoDyAQjRwIBw&amp;url=http%3A%2F%2Fforum.xda-developers.com%2Fshowthread.php%3Ft%3D1469709&amp;bvm=bv.145063293,d.eWE&amp;psig=AFQjCNEE8xqcq-R_KwPK2wc0Myo9pkI5Sg&amp;ust=1485446226449425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Why would this be useful?  Main reason is focus.  Also enables “smart” cropping.</a:t>
            </a:r>
          </a:p>
        </p:txBody>
      </p:sp>
    </p:spTree>
    <p:extLst>
      <p:ext uri="{BB962C8B-B14F-4D97-AF65-F5344CB8AC3E}">
        <p14:creationId xmlns:p14="http://schemas.microsoft.com/office/powerpoint/2010/main" val="2214787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Snapchat</a:t>
            </a:r>
          </a:p>
          <a:p>
            <a:endParaRPr lang="en-US" dirty="0"/>
          </a:p>
          <a:p>
            <a:r>
              <a:rPr lang="en-US" dirty="0"/>
              <a:t>Photo - http://thetechjournal.com/how-to/tutorial-face-swap-snapchat.xhtml</a:t>
            </a:r>
          </a:p>
          <a:p>
            <a:r>
              <a:rPr lang="en-US" dirty="0"/>
              <a:t>http://www.pleated-jeans.com/2016/03/02/21-snapchat-face-swaps-that-went-horribly-wrong/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56CAC-363F-4616-97A1-908F12955D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D6FB3-47F3-4646-932B-1BE4AE028EA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CD94A-2C6B-4DF6-871F-7769C9B8A21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18F93-C341-4EB0-90ED-80D2F37FD3C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6044A-196B-42E3-9270-AF8BCFBE16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F1927-EE98-41CA-9555-CC0AE13227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491543-5E52-45B1-8835-521D57B714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DFFBA-A9B8-4DFE-A883-23A264947A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DB326-25EC-4715-B256-DD324C59909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38E61-1AB8-4719-AA18-2F1A2E2A1AA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D1F38-FE73-4530-972D-B5896288F8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F1C6D-9305-4F92-9FFF-44BFD78DE8D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A10E8-845B-4F12-A45E-E9D8AFA2CA4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6D4F9-3AFD-45DE-90B9-958DFC7ECA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4D1D3-1FF9-4A54-A838-C942B77D6FC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50616-C8AD-48B9-B76F-88FA806AEEE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3D15C-E520-46F1-8E8A-9D8432F63E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1031-02B1-4B22-9EEE-5AE2B922B5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4BF9D-A3E0-47BC-A209-31556D4803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6563C-EAC2-4DCF-B523-0E7486BA241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45124-8F79-47CD-9108-F31BC3CF07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FC4EB-9E26-4046-B3F2-C3B0FEBE00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4D376-153D-4A5D-BD50-A8A321ED4D1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0007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0278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852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445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6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9313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4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873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3324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712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8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FB2DA7-57E5-4DD9-9CC6-625DF277930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2F93EFA-51EA-439B-83F4-BECA7EE6E4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9/29/18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4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tags" Target="../tags/tag11.xml"/><Relationship Id="rId7" Type="http://schemas.openxmlformats.org/officeDocument/2006/relationships/image" Target="../media/image11.w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9" Type="http://schemas.openxmlformats.org/officeDocument/2006/relationships/hyperlink" Target="http://www.sonystyle.com/webapp/wcs/stores/servlet/ProductDisplay?catalogId=10551&amp;storeId=10151&amp;productId=8198552921665200469&amp;langId=-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video" Target="file:////C:/Users/Hoiem/Documents/Classes/Spring11%20-%20Computer%20Vision/materials/stpeters.avi" TargetMode="Externa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CTJL5lUjHg" TargetMode="External"/><Relationship Id="rId7" Type="http://schemas.openxmlformats.org/officeDocument/2006/relationships/image" Target="../media/image32.gif"/><Relationship Id="rId2" Type="http://schemas.openxmlformats.org/officeDocument/2006/relationships/hyperlink" Target="http://www.youtube.com/watch?feature=iv&amp;v=fQ59dXOo63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://www.youtube.com/watch?v=w8BmgtMKFbY" TargetMode="External"/><Relationship Id="rId4" Type="http://schemas.openxmlformats.org/officeDocument/2006/relationships/hyperlink" Target="http://www.youtube.com/watch?v=7QrnwoO1-8A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owstuffworks.com/first-down-line.htm" TargetMode="External"/><Relationship Id="rId3" Type="http://schemas.openxmlformats.org/officeDocument/2006/relationships/tags" Target="../tags/tag21.xml"/><Relationship Id="rId7" Type="http://schemas.openxmlformats.org/officeDocument/2006/relationships/image" Target="../media/image33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www.sportvision.com/video.html" TargetMode="External"/><Relationship Id="rId4" Type="http://schemas.openxmlformats.org/officeDocument/2006/relationships/tags" Target="../tags/tag22.xml"/><Relationship Id="rId9" Type="http://schemas.openxmlformats.org/officeDocument/2006/relationships/hyperlink" Target="http://www.howstuffwork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7.xml"/><Relationship Id="rId10" Type="http://schemas.openxmlformats.org/officeDocument/2006/relationships/hyperlink" Target="http://groups.csail.mit.edu/vision/medical-vision/surgery/surgical_navigation.html" TargetMode="External"/><Relationship Id="rId4" Type="http://schemas.openxmlformats.org/officeDocument/2006/relationships/tags" Target="../tags/tag26.xml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i.cmu.edu/pubs/pub_5719.html" TargetMode="External"/><Relationship Id="rId3" Type="http://schemas.openxmlformats.org/officeDocument/2006/relationships/tags" Target="../tags/tag30.xml"/><Relationship Id="rId7" Type="http://schemas.openxmlformats.org/officeDocument/2006/relationships/image" Target="../media/image41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9" Type="http://schemas.openxmlformats.org/officeDocument/2006/relationships/hyperlink" Target="http://marsrovers.jpl.nasa.gov/gallery/images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hyperlink" Target="http://upload.wikimedia.org/wikipedia/commons/d/d8/NASA_Mars_Rover.jpg" TargetMode="External"/><Relationship Id="rId18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hyperlink" Target="http://www.robocup.org/" TargetMode="External"/><Relationship Id="rId17" Type="http://schemas.openxmlformats.org/officeDocument/2006/relationships/hyperlink" Target="http://stair.stanford.edu/" TargetMode="External"/><Relationship Id="rId2" Type="http://schemas.openxmlformats.org/officeDocument/2006/relationships/tags" Target="../tags/tag33.xml"/><Relationship Id="rId16" Type="http://schemas.openxmlformats.org/officeDocument/2006/relationships/image" Target="../media/image44.jpe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42.jpeg"/><Relationship Id="rId5" Type="http://schemas.openxmlformats.org/officeDocument/2006/relationships/tags" Target="../tags/tag36.xml"/><Relationship Id="rId15" Type="http://schemas.openxmlformats.org/officeDocument/2006/relationships/hyperlink" Target="http://en.wikipedia.org/wiki/Spirit_rover" TargetMode="External"/><Relationship Id="rId10" Type="http://schemas.openxmlformats.org/officeDocument/2006/relationships/hyperlink" Target="UNSW_CMU.mpg" TargetMode="External"/><Relationship Id="rId19" Type="http://schemas.openxmlformats.org/officeDocument/2006/relationships/image" Target="../media/image46.png"/><Relationship Id="rId4" Type="http://schemas.openxmlformats.org/officeDocument/2006/relationships/tags" Target="../tags/tag35.xml"/><Relationship Id="rId9" Type="http://schemas.openxmlformats.org/officeDocument/2006/relationships/notesSlide" Target="../notesSlides/notesSlide32.xml"/><Relationship Id="rId1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6.xml"/><Relationship Id="rId12" Type="http://schemas.openxmlformats.org/officeDocument/2006/relationships/hyperlink" Target="http://en.wikipedia.org/wiki/Automatic_number_plate_recognition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hyperlink" Target="http://www.research.att.com/~yann" TargetMode="External"/><Relationship Id="rId4" Type="http://schemas.openxmlformats.org/officeDocument/2006/relationships/tags" Target="../tags/tag4.xml"/><Relationship Id="rId9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2286C-F6EC-F84E-A809-EED9D32AB1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152: Introduction to Computer Vision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DEAF59-6821-A846-B4FE-5D1BD536D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462212"/>
            <a:ext cx="5629275" cy="3071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247775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912144"/>
            <a:ext cx="2028825" cy="3621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462212"/>
            <a:ext cx="5629275" cy="3071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247775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0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Smile detection</a:t>
            </a:r>
          </a:p>
        </p:txBody>
      </p:sp>
      <p:pic>
        <p:nvPicPr>
          <p:cNvPr id="23556" name="Picture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4920" y="2550796"/>
            <a:ext cx="8494160" cy="36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4919" y="1393351"/>
            <a:ext cx="8508761" cy="119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1050" y="6278563"/>
            <a:ext cx="4730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charset="0"/>
                <a:hlinkClick r:id="rId9"/>
              </a:rPr>
              <a:t>Sony Cyber-shot® T70 Digital Still Camera 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38544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Object recognition (in supermarkets)</a:t>
            </a:r>
          </a:p>
        </p:txBody>
      </p:sp>
      <p:pic>
        <p:nvPicPr>
          <p:cNvPr id="2" name="Introducing Amazon Go and the world’s most advanced shopping technology (Max 720p)">
            <a:hlinkClick r:id="" action="ppaction://media"/>
            <a:extLst>
              <a:ext uri="{FF2B5EF4-FFF2-40B4-BE49-F238E27FC236}">
                <a16:creationId xmlns:a16="http://schemas.microsoft.com/office/drawing/2014/main" id="{3BE1A163-A430-41F7-80F4-B3F2EBD360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78278.566600000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230" y="17526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75811-97EE-47A4-BCFD-EA77C2DF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EC33E-2433-4D93-9A5E-DDB5D05A0A52}"/>
              </a:ext>
            </a:extLst>
          </p:cNvPr>
          <p:cNvSpPr txBox="1"/>
          <p:nvPr/>
        </p:nvSpPr>
        <p:spPr>
          <a:xfrm>
            <a:off x="1219200" y="4572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does it work?		Think-Pair-Share</a:t>
            </a:r>
          </a:p>
        </p:txBody>
      </p:sp>
    </p:spTree>
    <p:extLst>
      <p:ext uri="{BB962C8B-B14F-4D97-AF65-F5344CB8AC3E}">
        <p14:creationId xmlns:p14="http://schemas.microsoft.com/office/powerpoint/2010/main" val="408240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EA65-9118-470B-A6C8-6499BB2BB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troducing Amazon Go and the world’s most advanced shopping technology (Max 720p)">
            <a:hlinkClick r:id="" action="ppaction://media"/>
            <a:extLst>
              <a:ext uri="{FF2B5EF4-FFF2-40B4-BE49-F238E27FC236}">
                <a16:creationId xmlns:a16="http://schemas.microsoft.com/office/drawing/2014/main" id="{EF7127D9-D4B8-4C5D-A2D3-A05C72160C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516" end="36950.5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297" y="1600200"/>
            <a:ext cx="83989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4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Login without a password…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3600"/>
            <a:ext cx="5943600" cy="33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2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Login without a password…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16" y="1752600"/>
            <a:ext cx="5779168" cy="43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Login without a password…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20585" r="18702" b="15600"/>
          <a:stretch/>
        </p:blipFill>
        <p:spPr>
          <a:xfrm>
            <a:off x="1668780" y="990600"/>
            <a:ext cx="5791200" cy="3387306"/>
          </a:xfrm>
          <a:prstGeom prst="rect">
            <a:avLst/>
          </a:prstGeom>
        </p:spPr>
      </p:pic>
      <p:pic>
        <p:nvPicPr>
          <p:cNvPr id="3" name="Picture 2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806EE919-24BA-4E79-92E1-2C4CEAC4D5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8"/>
          <a:stretch/>
        </p:blipFill>
        <p:spPr>
          <a:xfrm>
            <a:off x="1356515" y="4448442"/>
            <a:ext cx="6507170" cy="2324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C8B43-1153-4C88-AC50-795D38D24D50}"/>
              </a:ext>
            </a:extLst>
          </p:cNvPr>
          <p:cNvSpPr txBox="1"/>
          <p:nvPr/>
        </p:nvSpPr>
        <p:spPr>
          <a:xfrm>
            <a:off x="8092285" y="6127029"/>
            <a:ext cx="10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Liang et al. 2014</a:t>
            </a:r>
          </a:p>
        </p:txBody>
      </p:sp>
    </p:spTree>
    <p:extLst>
      <p:ext uri="{BB962C8B-B14F-4D97-AF65-F5344CB8AC3E}">
        <p14:creationId xmlns:p14="http://schemas.microsoft.com/office/powerpoint/2010/main" val="342265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from images</a:t>
            </a:r>
          </a:p>
        </p:txBody>
      </p:sp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4394200" y="6488113"/>
            <a:ext cx="4749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Building Rome in a Day: Agarwal et al. 2009</a:t>
            </a:r>
          </a:p>
        </p:txBody>
      </p:sp>
      <p:pic>
        <p:nvPicPr>
          <p:cNvPr id="10" name="stpeter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4" cstate="print"/>
          <a:srcRect l="23152" t="11819" r="26555" b="11676"/>
          <a:stretch/>
        </p:blipFill>
        <p:spPr>
          <a:xfrm>
            <a:off x="5638800" y="4283763"/>
            <a:ext cx="1905000" cy="20574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61008"/>
            <a:ext cx="3581400" cy="2196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89" y="1451928"/>
            <a:ext cx="4733995" cy="266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14800"/>
            <a:ext cx="3569970" cy="222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9683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you ever used computer vision?</a:t>
            </a:r>
          </a:p>
          <a:p>
            <a:pPr marL="0" indent="0">
              <a:buNone/>
            </a:pPr>
            <a:r>
              <a:rPr lang="en-US" dirty="0"/>
              <a:t>How? Where?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Think-Pair-Share</a:t>
            </a:r>
          </a:p>
        </p:txBody>
      </p:sp>
    </p:spTree>
    <p:extLst>
      <p:ext uri="{BB962C8B-B14F-4D97-AF65-F5344CB8AC3E}">
        <p14:creationId xmlns:p14="http://schemas.microsoft.com/office/powerpoint/2010/main" val="2795122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56" y="1524000"/>
            <a:ext cx="6942688" cy="41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66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17638"/>
            <a:ext cx="80010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3" y="1600200"/>
            <a:ext cx="7334893" cy="4525963"/>
          </a:xfrm>
        </p:spPr>
      </p:pic>
    </p:spTree>
    <p:extLst>
      <p:ext uri="{BB962C8B-B14F-4D97-AF65-F5344CB8AC3E}">
        <p14:creationId xmlns:p14="http://schemas.microsoft.com/office/powerpoint/2010/main" val="2482831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" y="1600200"/>
            <a:ext cx="8235462" cy="48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24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24672" y="6519446"/>
            <a:ext cx="5253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prstClr val="black"/>
                </a:solidFill>
                <a:latin typeface="Arial" charset="0"/>
              </a:rPr>
              <a:t>Star Wars: Rogue One – Peter Cushing / Admiral </a:t>
            </a:r>
            <a:r>
              <a:rPr lang="en-US" sz="1600" i="1" dirty="0" err="1">
                <a:solidFill>
                  <a:prstClr val="black"/>
                </a:solidFill>
                <a:latin typeface="Arial" charset="0"/>
              </a:rPr>
              <a:t>Tarkin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Special effects:  shape capture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604962"/>
            <a:ext cx="6762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0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effects:  shape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9" y="1417638"/>
            <a:ext cx="8590812" cy="4859178"/>
          </a:xfrm>
        </p:spPr>
      </p:pic>
    </p:spTree>
    <p:extLst>
      <p:ext uri="{BB962C8B-B14F-4D97-AF65-F5344CB8AC3E}">
        <p14:creationId xmlns:p14="http://schemas.microsoft.com/office/powerpoint/2010/main" val="131239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effects: motion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6519862" cy="5433219"/>
          </a:xfrm>
        </p:spPr>
      </p:pic>
    </p:spTree>
    <p:extLst>
      <p:ext uri="{BB962C8B-B14F-4D97-AF65-F5344CB8AC3E}">
        <p14:creationId xmlns:p14="http://schemas.microsoft.com/office/powerpoint/2010/main" val="100240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Games: Kinect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Object Recognition: </a:t>
            </a:r>
            <a:r>
              <a:rPr lang="en-US" sz="2400" dirty="0">
                <a:hlinkClick r:id="rId2"/>
              </a:rPr>
              <a:t>http://www.youtube.com/watch?feature=iv&amp;v=fQ59dXOo63o</a:t>
            </a:r>
            <a:endParaRPr lang="en-US" sz="2400" dirty="0">
              <a:hlinkClick r:id="rId3"/>
            </a:endParaRPr>
          </a:p>
          <a:p>
            <a:r>
              <a:rPr lang="en-US" sz="2400" dirty="0"/>
              <a:t>Mario: </a:t>
            </a:r>
            <a:r>
              <a:rPr lang="en-US" sz="2400" dirty="0">
                <a:hlinkClick r:id="rId3"/>
              </a:rPr>
              <a:t>http://www.youtube.com/watch?v=8CTJL5lUjHg</a:t>
            </a:r>
            <a:endParaRPr lang="en-US" sz="2400" dirty="0">
              <a:hlinkClick r:id="rId4"/>
            </a:endParaRPr>
          </a:p>
          <a:p>
            <a:r>
              <a:rPr lang="en-US" sz="2400" dirty="0"/>
              <a:t>3D: </a:t>
            </a:r>
            <a:r>
              <a:rPr lang="en-US" sz="2400" dirty="0">
                <a:hlinkClick r:id="rId4"/>
              </a:rPr>
              <a:t>http://www.youtube.com/watch?v=7QrnwoO1-8A</a:t>
            </a:r>
            <a:endParaRPr lang="en-US" sz="2400" dirty="0"/>
          </a:p>
          <a:p>
            <a:r>
              <a:rPr lang="en-US" sz="2400" dirty="0"/>
              <a:t>Robot: </a:t>
            </a:r>
            <a:r>
              <a:rPr lang="en-US" sz="2400" dirty="0">
                <a:hlinkClick r:id="rId5"/>
              </a:rPr>
              <a:t>http://www.youtube.com/watch?v=w8BmgtMKFbY</a:t>
            </a:r>
            <a:endParaRPr lang="en-US" sz="2400" dirty="0"/>
          </a:p>
        </p:txBody>
      </p:sp>
      <p:pic>
        <p:nvPicPr>
          <p:cNvPr id="34821" name="Picture 4" descr="http://xbox360media.ign.com/xbox360/image/article/111/1112845/dance-central-20100816111932700-00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4348" y="3962400"/>
            <a:ext cx="4466752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" y="3962400"/>
            <a:ext cx="3991790" cy="2509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450497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Sports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30724" name="Picture 5" descr="first-down-lin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1552575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20938" y="4495800"/>
            <a:ext cx="427196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>
                <a:solidFill>
                  <a:prstClr val="black"/>
                </a:solidFill>
                <a:latin typeface="Arial" charset="0"/>
              </a:rPr>
              <a:t>Sportvision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first down line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Nice </a:t>
            </a:r>
            <a:r>
              <a:rPr lang="en-US" sz="1600">
                <a:solidFill>
                  <a:prstClr val="black"/>
                </a:solidFill>
                <a:latin typeface="Arial" charset="0"/>
                <a:hlinkClick r:id="rId8"/>
              </a:rPr>
              <a:t>explanation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on </a:t>
            </a:r>
            <a:r>
              <a:rPr lang="en-US" sz="1600">
                <a:solidFill>
                  <a:prstClr val="black"/>
                </a:solidFill>
                <a:latin typeface="Arial" charset="0"/>
                <a:hlinkClick r:id="rId9"/>
              </a:rPr>
              <a:t>www.howstuffworks.com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http://www.sportvision.com/video.html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4003350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Medical imaging</a:t>
            </a:r>
          </a:p>
        </p:txBody>
      </p:sp>
      <p:pic>
        <p:nvPicPr>
          <p:cNvPr id="38915" name="Picture 4" descr="mybrain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616075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8788" y="1947863"/>
            <a:ext cx="4494212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59425" y="5105400"/>
            <a:ext cx="21494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Image guided surgery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Grimson et al., MIT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8918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11313" y="5210175"/>
            <a:ext cx="1209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3D imaging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MRI, 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209180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Jitendra</a:t>
            </a:r>
            <a:r>
              <a:rPr lang="en-US" dirty="0"/>
              <a:t> Malik, UC Berkeley</a:t>
            </a:r>
          </a:p>
          <a:p>
            <a:pPr marL="0" indent="0">
              <a:buNone/>
            </a:pPr>
            <a:r>
              <a:rPr lang="en-US" dirty="0"/>
              <a:t>Three ‘R’s of Computer Vision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62000"/>
            <a:ext cx="12954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65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AutoCars</a:t>
            </a:r>
            <a:r>
              <a:rPr lang="en-US" dirty="0"/>
              <a:t> - Uber bought CMU’s lab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2911"/>
            <a:ext cx="8229600" cy="4320540"/>
          </a:xfrm>
        </p:spPr>
      </p:pic>
    </p:spTree>
    <p:extLst>
      <p:ext uri="{BB962C8B-B14F-4D97-AF65-F5344CB8AC3E}">
        <p14:creationId xmlns:p14="http://schemas.microsoft.com/office/powerpoint/2010/main" val="180578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75" y="438150"/>
            <a:ext cx="94297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1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C99E-CC25-414F-9DA7-F2DCBA7B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 parked on the side of a building&#10;&#10;Description generated with very high confidence">
            <a:extLst>
              <a:ext uri="{FF2B5EF4-FFF2-40B4-BE49-F238E27FC236}">
                <a16:creationId xmlns:a16="http://schemas.microsoft.com/office/drawing/2014/main" id="{A60AC634-F2E5-482A-BDD2-495E7A5F9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816901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Industrial robots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828800"/>
            <a:ext cx="46450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Box 6"/>
          <p:cNvSpPr txBox="1">
            <a:spLocks noChangeArrowheads="1"/>
          </p:cNvSpPr>
          <p:nvPr/>
        </p:nvSpPr>
        <p:spPr bwMode="auto">
          <a:xfrm>
            <a:off x="1533525" y="6019800"/>
            <a:ext cx="5476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Vision-guided robots position nut runners on wheels</a:t>
            </a:r>
          </a:p>
        </p:txBody>
      </p:sp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667000"/>
            <a:ext cx="28670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958241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Vision in space</a:t>
            </a:r>
          </a:p>
        </p:txBody>
      </p:sp>
      <p:pic>
        <p:nvPicPr>
          <p:cNvPr id="35844" name="Picture 6" descr="1198865273_31824-1_Sol1369A_WestValley_L257F_b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1276350"/>
            <a:ext cx="8534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4495800"/>
            <a:ext cx="8001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Vision systems (JPL) used for several tasks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Panorama stitching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3D terrain modeling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Obstacle detection, position tracking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For more, read “</a:t>
            </a:r>
            <a:r>
              <a:rPr lang="en-US" sz="2000">
                <a:solidFill>
                  <a:prstClr val="black"/>
                </a:solidFill>
                <a:latin typeface="Arial" charset="0"/>
                <a:hlinkClick r:id="rId8"/>
              </a:rPr>
              <a:t>Computer Vision on Mars</a:t>
            </a:r>
            <a:r>
              <a:rPr lang="en-US" sz="2000">
                <a:solidFill>
                  <a:prstClr val="black"/>
                </a:solidFill>
                <a:latin typeface="Arial" charset="0"/>
              </a:rPr>
              <a:t>” by Matthies et al.</a:t>
            </a:r>
          </a:p>
        </p:txBody>
      </p:sp>
      <p:sp>
        <p:nvSpPr>
          <p:cNvPr id="35846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3609975"/>
            <a:ext cx="7772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9"/>
              </a:rPr>
              <a:t>NASA'S Mars Exploration Rover Spirit 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captured this westward view from atop </a:t>
            </a:r>
            <a:br>
              <a:rPr lang="en-US" sz="1600">
                <a:solidFill>
                  <a:prstClr val="black"/>
                </a:solidFill>
                <a:latin typeface="Arial" charset="0"/>
              </a:rPr>
            </a:br>
            <a:r>
              <a:rPr lang="en-US" sz="1600">
                <a:solidFill>
                  <a:prstClr val="black"/>
                </a:solidFill>
                <a:latin typeface="Arial" charset="0"/>
              </a:rPr>
              <a:t>a low plateau where Spirit spent the closing months of 2007.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112949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5349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Mobile robots</a:t>
            </a:r>
          </a:p>
        </p:txBody>
      </p:sp>
      <p:sp>
        <p:nvSpPr>
          <p:cNvPr id="37891" name="AutoShape 6" descr="2_on_1_melee2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8386763" y="2481263"/>
            <a:ext cx="29686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7892" name="AutoShape 8" descr="2_on_1_melee2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386763" y="2481263"/>
            <a:ext cx="29686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7893" name="Picture 9" descr="2_on_1_melee2">
            <a:hlinkClick r:id="rId10" action="ppaction://hlinkfile"/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5800" y="990600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181600" y="3657600"/>
            <a:ext cx="23320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2"/>
              </a:rPr>
              <a:t>http://www.robocup.org/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7895" name="Picture 12" descr="Image:NASA Mars Rover.jpg">
            <a:hlinkClick r:id="rId13"/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8200" y="914400"/>
            <a:ext cx="320040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6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5800" y="3505200"/>
            <a:ext cx="36496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NASA’s Mars Spirit Rover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5"/>
              </a:rPr>
              <a:t>http://en.wikipedia.org/wiki/Spirit_rover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7897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38200" y="4250055"/>
            <a:ext cx="201453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8" name="TextBox 9"/>
          <p:cNvSpPr txBox="1">
            <a:spLocks noChangeArrowheads="1"/>
          </p:cNvSpPr>
          <p:nvPr/>
        </p:nvSpPr>
        <p:spPr bwMode="auto">
          <a:xfrm>
            <a:off x="2895600" y="6078855"/>
            <a:ext cx="18954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Saxena et al. 2008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7"/>
              </a:rPr>
              <a:t>STAIR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at Stanford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65741" y="4102983"/>
            <a:ext cx="2711459" cy="2585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6811" y="4250055"/>
            <a:ext cx="1904789" cy="4850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484533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Augmented Reality and Virtual Reality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16293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 HoloLens, Oculus, Magic Leap,</a:t>
            </a:r>
          </a:p>
          <a:p>
            <a:r>
              <a:rPr lang="en-US" dirty="0" err="1"/>
              <a:t>ARCore</a:t>
            </a:r>
            <a:r>
              <a:rPr lang="en-US" dirty="0"/>
              <a:t> / </a:t>
            </a:r>
            <a:r>
              <a:rPr lang="en-US" dirty="0" err="1"/>
              <a:t>ARKit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10" y="1295074"/>
            <a:ext cx="4685827" cy="2637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0745"/>
            <a:ext cx="4147715" cy="276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10" y="4059345"/>
            <a:ext cx="4314231" cy="242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17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Jitendra</a:t>
            </a:r>
            <a:r>
              <a:rPr lang="en-US" dirty="0"/>
              <a:t> Malik, UC Berkeley</a:t>
            </a:r>
          </a:p>
          <a:p>
            <a:pPr marL="0" indent="0">
              <a:buNone/>
            </a:pPr>
            <a:r>
              <a:rPr lang="en-US" dirty="0"/>
              <a:t>Three ‘R’s of Computer Vision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“[Further progress in] the classic problems of computational vision:</a:t>
            </a:r>
          </a:p>
          <a:p>
            <a:pPr marL="0" indent="0">
              <a:buNone/>
            </a:pPr>
            <a:r>
              <a:rPr lang="en-US" dirty="0"/>
              <a:t>	reconstruction</a:t>
            </a:r>
          </a:p>
          <a:p>
            <a:pPr marL="0" indent="0">
              <a:buNone/>
            </a:pPr>
            <a:r>
              <a:rPr lang="en-US" dirty="0"/>
              <a:t>	recognition</a:t>
            </a:r>
          </a:p>
          <a:p>
            <a:pPr marL="0" indent="0">
              <a:buNone/>
            </a:pPr>
            <a:r>
              <a:rPr lang="en-US" dirty="0"/>
              <a:t>	(re)organization</a:t>
            </a:r>
          </a:p>
          <a:p>
            <a:pPr marL="0" indent="0">
              <a:buNone/>
            </a:pPr>
            <a:r>
              <a:rPr lang="en-US" dirty="0"/>
              <a:t>[requires us to study the interaction among these processes].”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62000"/>
            <a:ext cx="12954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45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today?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81000" y="1981200"/>
            <a:ext cx="86868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dirty="0"/>
              <a:t>With enough training data, computer vision nearly matches human vision at most recognition tasks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Deep learning has been an enormous disruption to the field. Many techniques are being “</a:t>
            </a:r>
            <a:r>
              <a:rPr lang="en-US" sz="2800" dirty="0" err="1"/>
              <a:t>deepified</a:t>
            </a:r>
            <a:r>
              <a:rPr lang="en-US" sz="2800" dirty="0"/>
              <a:t>”.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391987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and Nearby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Derogatory summary of computer vision:</a:t>
            </a:r>
          </a:p>
          <a:p>
            <a:pPr marL="0" indent="0">
              <a:buNone/>
            </a:pPr>
            <a:r>
              <a:rPr lang="en-US" dirty="0"/>
              <a:t>    “Machine learning applied to visual data.”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199164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Jitendra</a:t>
            </a:r>
            <a:r>
              <a:rPr lang="en-US" dirty="0"/>
              <a:t> Malik, UC Berkeley</a:t>
            </a:r>
          </a:p>
          <a:p>
            <a:pPr marL="0" indent="0">
              <a:buNone/>
            </a:pPr>
            <a:r>
              <a:rPr lang="en-US" dirty="0"/>
              <a:t>Three ‘R’s of Computer Vision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classic problems of computational vision:</a:t>
            </a:r>
          </a:p>
          <a:p>
            <a:pPr marL="0" indent="0">
              <a:buNone/>
            </a:pPr>
            <a:r>
              <a:rPr lang="en-US" dirty="0"/>
              <a:t>	reconstruction</a:t>
            </a:r>
          </a:p>
          <a:p>
            <a:pPr marL="0" indent="0">
              <a:buNone/>
            </a:pPr>
            <a:r>
              <a:rPr lang="en-US" dirty="0"/>
              <a:t>	recognition</a:t>
            </a:r>
          </a:p>
          <a:p>
            <a:pPr marL="0" indent="0">
              <a:buNone/>
            </a:pPr>
            <a:r>
              <a:rPr lang="en-US" dirty="0"/>
              <a:t>	(re)organization.”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62000"/>
            <a:ext cx="12954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72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and Nearby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62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Derogatory summary of computer vision:</a:t>
            </a:r>
          </a:p>
          <a:p>
            <a:pPr marL="0" indent="0">
              <a:buNone/>
            </a:pPr>
            <a:r>
              <a:rPr lang="en-US" dirty="0"/>
              <a:t>    “Machine learning applied to visual data.”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1E7BD1C-B64F-4995-B385-8B42496B4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391401"/>
            <a:ext cx="2001986" cy="173476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02E563E2-7343-4DA7-9E94-844E1F59F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8726" y="4843283"/>
            <a:ext cx="139044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>
                <a:latin typeface="+mn-lt"/>
              </a:rPr>
              <a:t>Model of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the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C7A4F-14D2-4BC8-832C-730C78C3F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4" y="4525876"/>
            <a:ext cx="2135922" cy="146971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dirty="0">
                <a:latin typeface="+mn-lt"/>
              </a:rPr>
              <a:t>Images, videos,</a:t>
            </a:r>
          </a:p>
          <a:p>
            <a:pPr algn="ctr" eaLnBrk="1" hangingPunct="1"/>
            <a:r>
              <a:rPr lang="en-US" sz="2000" dirty="0">
                <a:latin typeface="+mn-lt"/>
              </a:rPr>
              <a:t>sensor data…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9053233A-F022-4319-A6E9-705378E9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221" y="4783121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0D59815A-FA5E-4663-AE21-ABCF88BA2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854" y="4779373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9F516-CC69-4410-B6B9-FC3959D28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195" y="4525877"/>
            <a:ext cx="2168449" cy="14697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dirty="0">
                <a:latin typeface="+mn-lt"/>
              </a:rPr>
              <a:t>Images, videos,</a:t>
            </a:r>
          </a:p>
          <a:p>
            <a:pPr algn="ctr" eaLnBrk="1" hangingPunct="1"/>
            <a:r>
              <a:rPr lang="en-US" sz="2000" i="1" dirty="0">
                <a:latin typeface="+mn-lt"/>
              </a:rPr>
              <a:t>interaction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DA7CDED0-F104-45EB-B0AB-2E6E2FE2C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735" y="4074366"/>
            <a:ext cx="17633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>
                <a:latin typeface="+mn-lt"/>
              </a:rPr>
              <a:t>Digital world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EDE4B11F-CAFA-4840-811F-4ACCADCC1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81" y="4074366"/>
            <a:ext cx="1285091" cy="36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>
                <a:latin typeface="+mn-lt"/>
              </a:rPr>
              <a:t>Real world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012873FD-01E1-4498-AD57-E646C67BB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12" y="6200754"/>
            <a:ext cx="2299819" cy="36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i="1" dirty="0">
                <a:solidFill>
                  <a:schemeClr val="accent2"/>
                </a:solidFill>
                <a:latin typeface="+mn-lt"/>
              </a:rPr>
              <a:t>Computer Graphics 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7D761C68-B1CF-40DE-A6E4-31EF9D386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772" y="6200754"/>
            <a:ext cx="1954952" cy="36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i="1" dirty="0">
                <a:solidFill>
                  <a:schemeClr val="accent2"/>
                </a:solidFill>
                <a:latin typeface="+mn-lt"/>
              </a:rPr>
              <a:t>Computer Vision</a:t>
            </a:r>
          </a:p>
        </p:txBody>
      </p:sp>
      <p:sp>
        <p:nvSpPr>
          <p:cNvPr id="16" name="AutoShape 17">
            <a:extLst>
              <a:ext uri="{FF2B5EF4-FFF2-40B4-BE49-F238E27FC236}">
                <a16:creationId xmlns:a16="http://schemas.microsoft.com/office/drawing/2014/main" id="{1FB47C81-C49F-443C-A6FA-9C3A77B4C3B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3219" y="5307390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E07B04AA-D6FE-48A3-B881-CDAB132E8AA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680854" y="5303642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E82DF8F9-9845-4189-ABCE-B5C2AD9CF2A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180925" y="3701687"/>
            <a:ext cx="650535" cy="475661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6B00B4-7FEC-45CD-8E0F-79A86451F4B7}"/>
              </a:ext>
            </a:extLst>
          </p:cNvPr>
          <p:cNvSpPr txBox="1"/>
          <p:nvPr/>
        </p:nvSpPr>
        <p:spPr>
          <a:xfrm>
            <a:off x="3427232" y="3181609"/>
            <a:ext cx="219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3686364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828800" y="920234"/>
            <a:ext cx="5486400" cy="4800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4800" y="16002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51054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43600" y="4410927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60779" y="352232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813331" y="1540078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" y="4273034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221" y="32766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43600" y="577646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221" y="1600200"/>
            <a:ext cx="4495800" cy="1143000"/>
          </a:xfrm>
        </p:spPr>
        <p:txBody>
          <a:bodyPr>
            <a:normAutofit/>
          </a:bodyPr>
          <a:lstStyle/>
          <a:p>
            <a:r>
              <a:rPr lang="en-US" dirty="0"/>
              <a:t>Scope of CSE 152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1062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0726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51932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Neuroscience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381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7244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Computational Photography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9812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6448" y="39530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Medical Imaging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0" y="20968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Computer Interaction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6151" y="565982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Optics</a:t>
            </a:r>
          </a:p>
        </p:txBody>
      </p:sp>
      <p:sp>
        <p:nvSpPr>
          <p:cNvPr id="23" name="Oval 22"/>
          <p:cNvSpPr/>
          <p:nvPr/>
        </p:nvSpPr>
        <p:spPr>
          <a:xfrm>
            <a:off x="2895600" y="2754211"/>
            <a:ext cx="3505200" cy="240770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4200" y="3146708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Processing</a:t>
            </a:r>
            <a:br>
              <a:rPr lang="en-US" sz="2400" dirty="0"/>
            </a:br>
            <a:r>
              <a:rPr lang="en-US" sz="2400" dirty="0"/>
              <a:t>Recognition</a:t>
            </a:r>
            <a:br>
              <a:rPr lang="en-US" sz="2400" dirty="0"/>
            </a:br>
            <a:r>
              <a:rPr lang="en-US" sz="2400" dirty="0"/>
              <a:t>Deep Learning</a:t>
            </a:r>
          </a:p>
          <a:p>
            <a:pPr algn="ctr"/>
            <a:r>
              <a:rPr lang="en-US" sz="2400" dirty="0"/>
              <a:t>Geometric Reasoning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24672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 animBg="1"/>
      <p:bldP spid="16" grpId="0" animBg="1"/>
      <p:bldP spid="15" grpId="0" animBg="1"/>
      <p:bldP spid="18" grpId="0" animBg="1"/>
      <p:bldP spid="19" grpId="0" animBg="1"/>
      <p:bldP spid="14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22" grpId="0"/>
      <p:bldP spid="23" grpId="0" animBg="1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Course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0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B50DC11-7917-4F33-BB57-E3D7286B5880}"/>
              </a:ext>
            </a:extLst>
          </p:cNvPr>
          <p:cNvSpPr txBox="1"/>
          <p:nvPr/>
        </p:nvSpPr>
        <p:spPr>
          <a:xfrm>
            <a:off x="2014901" y="6038065"/>
            <a:ext cx="524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 are here to teach you!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7FC0E7-2844-C048-9493-E46A48A281F1}"/>
              </a:ext>
            </a:extLst>
          </p:cNvPr>
          <p:cNvGrpSpPr/>
          <p:nvPr/>
        </p:nvGrpSpPr>
        <p:grpSpPr>
          <a:xfrm>
            <a:off x="457200" y="322717"/>
            <a:ext cx="2018835" cy="2871424"/>
            <a:chOff x="1783532" y="152399"/>
            <a:chExt cx="2018835" cy="28714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301B79-16B0-4817-BBD4-072999680A84}"/>
                </a:ext>
              </a:extLst>
            </p:cNvPr>
            <p:cNvSpPr txBox="1"/>
            <p:nvPr/>
          </p:nvSpPr>
          <p:spPr>
            <a:xfrm>
              <a:off x="1821167" y="2623713"/>
              <a:ext cx="198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Hao Su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D599D52-40B2-CB42-BAB1-6860A739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3532" y="152399"/>
              <a:ext cx="1950267" cy="248801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9471FF-8BF4-8145-AF95-83C56469F840}"/>
              </a:ext>
            </a:extLst>
          </p:cNvPr>
          <p:cNvGrpSpPr/>
          <p:nvPr/>
        </p:nvGrpSpPr>
        <p:grpSpPr>
          <a:xfrm>
            <a:off x="457200" y="3276600"/>
            <a:ext cx="8227587" cy="2811611"/>
            <a:chOff x="457200" y="3208189"/>
            <a:chExt cx="8227587" cy="28116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04E80E-694D-D94E-AE5C-E824D0460123}"/>
                </a:ext>
              </a:extLst>
            </p:cNvPr>
            <p:cNvGrpSpPr/>
            <p:nvPr/>
          </p:nvGrpSpPr>
          <p:grpSpPr>
            <a:xfrm>
              <a:off x="457200" y="3208189"/>
              <a:ext cx="1714500" cy="2801780"/>
              <a:chOff x="1600200" y="2743200"/>
              <a:chExt cx="1714500" cy="280178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9B7CFC-C0C0-564A-814A-3575D3772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0200" y="2743200"/>
                <a:ext cx="1714500" cy="22860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17432-DB1F-5241-BA2F-E81D7FB21A28}"/>
                  </a:ext>
                </a:extLst>
              </p:cNvPr>
              <p:cNvSpPr txBox="1"/>
              <p:nvPr/>
            </p:nvSpPr>
            <p:spPr>
              <a:xfrm>
                <a:off x="1837729" y="5175648"/>
                <a:ext cx="1239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Meng Song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AE1832-3F05-6B44-BD61-991AB3C9E088}"/>
                </a:ext>
              </a:extLst>
            </p:cNvPr>
            <p:cNvGrpSpPr/>
            <p:nvPr/>
          </p:nvGrpSpPr>
          <p:grpSpPr>
            <a:xfrm>
              <a:off x="2586366" y="3208189"/>
              <a:ext cx="1828800" cy="2807992"/>
              <a:chOff x="4191000" y="2736988"/>
              <a:chExt cx="1828800" cy="280799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8D194C6-8FDC-8140-B429-D49A890A37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00" r="13000" b="9755"/>
              <a:stretch/>
            </p:blipFill>
            <p:spPr>
              <a:xfrm>
                <a:off x="4191000" y="2736988"/>
                <a:ext cx="1828800" cy="229221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6DD20-26FA-4148-B88F-D7C963C32AB3}"/>
                  </a:ext>
                </a:extLst>
              </p:cNvPr>
              <p:cNvSpPr txBox="1"/>
              <p:nvPr/>
            </p:nvSpPr>
            <p:spPr>
              <a:xfrm>
                <a:off x="4530435" y="5175648"/>
                <a:ext cx="11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Owen </a:t>
                </a:r>
                <a:r>
                  <a:rPr lang="en-US" dirty="0" err="1"/>
                  <a:t>Jow</a:t>
                </a:r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1AD527-FDEA-2D40-84AC-D44C5BD84BFC}"/>
                </a:ext>
              </a:extLst>
            </p:cNvPr>
            <p:cNvGrpSpPr/>
            <p:nvPr/>
          </p:nvGrpSpPr>
          <p:grpSpPr>
            <a:xfrm>
              <a:off x="4888668" y="3208189"/>
              <a:ext cx="1752600" cy="2811611"/>
              <a:chOff x="6629400" y="2736988"/>
              <a:chExt cx="1752600" cy="28116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5102885-A6DF-C248-A81D-64EBEF0631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73" r="13568"/>
              <a:stretch/>
            </p:blipFill>
            <p:spPr>
              <a:xfrm>
                <a:off x="6629400" y="2736988"/>
                <a:ext cx="1752600" cy="229221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5797FF-208D-A443-BF50-80315689FA43}"/>
                  </a:ext>
                </a:extLst>
              </p:cNvPr>
              <p:cNvSpPr txBox="1"/>
              <p:nvPr/>
            </p:nvSpPr>
            <p:spPr>
              <a:xfrm>
                <a:off x="6850680" y="5179267"/>
                <a:ext cx="1310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Zhiran</a:t>
                </a:r>
                <a:r>
                  <a:rPr lang="en-US" dirty="0"/>
                  <a:t> Chen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8ED3D92-BA51-604F-835E-E3BDD3A15AE3}"/>
                </a:ext>
              </a:extLst>
            </p:cNvPr>
            <p:cNvGrpSpPr/>
            <p:nvPr/>
          </p:nvGrpSpPr>
          <p:grpSpPr>
            <a:xfrm>
              <a:off x="7107336" y="3208189"/>
              <a:ext cx="1577451" cy="2801780"/>
              <a:chOff x="7378218" y="2777471"/>
              <a:chExt cx="1577451" cy="280178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D6AE001-74D3-7F4D-A537-CDF22B296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8218" y="2777471"/>
                <a:ext cx="1549400" cy="23241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F966C8-318D-9341-99CC-F0019A3B6F70}"/>
                  </a:ext>
                </a:extLst>
              </p:cNvPr>
              <p:cNvSpPr txBox="1"/>
              <p:nvPr/>
            </p:nvSpPr>
            <p:spPr>
              <a:xfrm>
                <a:off x="7497898" y="5209919"/>
                <a:ext cx="1457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Tongzhou</a:t>
                </a:r>
                <a:r>
                  <a:rPr lang="en-US" dirty="0"/>
                  <a:t> Mu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0111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Ridiculously brief history of computer vision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762000"/>
            <a:ext cx="17526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86400" cy="5486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2400" dirty="0"/>
              <a:t>1966: </a:t>
            </a:r>
            <a:r>
              <a:rPr lang="en-US" sz="2400" dirty="0" err="1"/>
              <a:t>Minsky</a:t>
            </a:r>
            <a:r>
              <a:rPr lang="en-US" sz="2400" dirty="0"/>
              <a:t> assigns computer vision as an undergrad summer project</a:t>
            </a:r>
          </a:p>
          <a:p>
            <a:pPr>
              <a:defRPr/>
            </a:pPr>
            <a:r>
              <a:rPr lang="en-US" sz="2400" dirty="0"/>
              <a:t>1960’s: interpretation of synthetic worlds</a:t>
            </a:r>
          </a:p>
          <a:p>
            <a:pPr>
              <a:defRPr/>
            </a:pPr>
            <a:r>
              <a:rPr lang="en-US" sz="2400" dirty="0"/>
              <a:t>1970’s: some progress on interpreting selected images</a:t>
            </a:r>
          </a:p>
          <a:p>
            <a:pPr>
              <a:defRPr/>
            </a:pPr>
            <a:r>
              <a:rPr lang="en-US" sz="2400" dirty="0"/>
              <a:t>1980’s: ANNs come and go; shift toward geometry and increased mathematical rigor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1990’s: face recognition; statistical analysis in vogue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2000’s: broader recognition; large annotated datasets available; video processing starts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2010’s: Deep learning with </a:t>
            </a:r>
            <a:r>
              <a:rPr lang="en-US" sz="2400" dirty="0" err="1">
                <a:sym typeface="Wingdings" pitchFamily="2" charset="2"/>
              </a:rPr>
              <a:t>ConvNets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2027: My very own robot? 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781800" y="2286000"/>
            <a:ext cx="1149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Guzman ‘68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64282" t="2711" r="4964" b="19205"/>
          <a:stretch>
            <a:fillRect/>
          </a:stretch>
        </p:blipFill>
        <p:spPr bwMode="auto">
          <a:xfrm>
            <a:off x="6477000" y="2590800"/>
            <a:ext cx="1863725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781800" y="4343400"/>
            <a:ext cx="15287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Ohta Kanade ‘78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800600"/>
            <a:ext cx="1466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77000" y="6477000"/>
            <a:ext cx="1928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Turk and Pentland ‘91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14087-5EDE-7245-A658-D4CED63D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38352"/>
            <a:ext cx="4739194" cy="58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8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Freshman/Sophomores/Juniors/Seniors/Grads</a:t>
            </a:r>
          </a:p>
          <a:p>
            <a:pPr fontAlgn="ctr"/>
            <a:r>
              <a:rPr lang="en-US" dirty="0"/>
              <a:t>Linear algebra</a:t>
            </a:r>
          </a:p>
          <a:p>
            <a:pPr fontAlgn="ctr"/>
            <a:r>
              <a:rPr lang="en-US" dirty="0"/>
              <a:t>Probability?</a:t>
            </a:r>
          </a:p>
          <a:p>
            <a:pPr fontAlgn="ctr"/>
            <a:r>
              <a:rPr lang="en-US" dirty="0"/>
              <a:t>Graphics course?</a:t>
            </a:r>
          </a:p>
          <a:p>
            <a:pPr fontAlgn="ctr"/>
            <a:r>
              <a:rPr lang="en-US" dirty="0"/>
              <a:t>Vision/image processing course before?</a:t>
            </a:r>
          </a:p>
          <a:p>
            <a:pPr fontAlgn="ctr"/>
            <a:r>
              <a:rPr lang="en-US" dirty="0"/>
              <a:t>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68473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5468" r="26697" b="57873"/>
          <a:stretch/>
        </p:blipFill>
        <p:spPr bwMode="auto">
          <a:xfrm>
            <a:off x="0" y="1413828"/>
            <a:ext cx="8513379" cy="39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62556" y="5638800"/>
            <a:ext cx="661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3"/>
              </a:rPr>
              <a:t>http://szeliski.org/Book/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3468213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600200"/>
            <a:ext cx="7943850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3962400"/>
            <a:ext cx="76771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8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/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Homework (4 assignments, 40%)</a:t>
            </a:r>
          </a:p>
          <a:p>
            <a:r>
              <a:rPr lang="en-US" dirty="0"/>
              <a:t>Mid-term 20%</a:t>
            </a:r>
          </a:p>
          <a:p>
            <a:r>
              <a:rPr lang="en-US" dirty="0"/>
              <a:t>Final 40%</a:t>
            </a:r>
          </a:p>
          <a:p>
            <a:endParaRPr lang="en-US" dirty="0"/>
          </a:p>
          <a:p>
            <a:r>
              <a:rPr lang="en-US" dirty="0"/>
              <a:t>Our homework is MATLAB based</a:t>
            </a:r>
          </a:p>
        </p:txBody>
      </p:sp>
    </p:spTree>
    <p:extLst>
      <p:ext uri="{BB962C8B-B14F-4D97-AF65-F5344CB8AC3E}">
        <p14:creationId xmlns:p14="http://schemas.microsoft.com/office/powerpoint/2010/main" val="58139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you ever used computer vision?</a:t>
            </a:r>
          </a:p>
          <a:p>
            <a:pPr marL="0" indent="0">
              <a:buNone/>
            </a:pPr>
            <a:r>
              <a:rPr lang="en-US" dirty="0"/>
              <a:t>How? Where?</a:t>
            </a:r>
          </a:p>
          <a:p>
            <a:pPr marL="0" indent="0">
              <a:buNone/>
            </a:pPr>
            <a:r>
              <a:rPr lang="en-US" dirty="0"/>
              <a:t>Reconstruction? Recognition? (Re)organization?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Think-Pair-Share</a:t>
            </a:r>
          </a:p>
        </p:txBody>
      </p:sp>
    </p:spTree>
    <p:extLst>
      <p:ext uri="{BB962C8B-B14F-4D97-AF65-F5344CB8AC3E}">
        <p14:creationId xmlns:p14="http://schemas.microsoft.com/office/powerpoint/2010/main" val="281649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" y="152400"/>
            <a:ext cx="9220200" cy="6553200"/>
          </a:xfrm>
        </p:spPr>
        <p:txBody>
          <a:bodyPr>
            <a:noAutofit/>
          </a:bodyPr>
          <a:lstStyle/>
          <a:p>
            <a:r>
              <a:rPr lang="en-US" sz="2000" dirty="0"/>
              <a:t>Laptop: Biometrics auto-login (face recognition, 3D), OCR</a:t>
            </a:r>
          </a:p>
          <a:p>
            <a:r>
              <a:rPr lang="en-US" sz="2000" dirty="0"/>
              <a:t>Smartphones: QR codes, computational photography (Android Lens Blur, iPhone Portrait Mode), panorama construction (Google Photo Spheres), face detection, expression detection (smile), Snapchat filters (face tracking), Google Tango (3D reconstruction), </a:t>
            </a:r>
          </a:p>
          <a:p>
            <a:r>
              <a:rPr lang="en-US" sz="2000" dirty="0"/>
              <a:t>Web: Image search, Google photos (face recognition, object recognition, scene recognition, </a:t>
            </a:r>
            <a:r>
              <a:rPr lang="en-US" sz="2000" dirty="0" err="1"/>
              <a:t>geolocalization</a:t>
            </a:r>
            <a:r>
              <a:rPr lang="en-US" sz="2000" dirty="0"/>
              <a:t> from vision), Facebook (image captioning), Google maps aerial imaging (image stitching), YouTube (content categorization)</a:t>
            </a:r>
          </a:p>
          <a:p>
            <a:r>
              <a:rPr lang="en-US" sz="2000" dirty="0"/>
              <a:t>VR/AR: outside-in tracking (HTC VIVE), inside out tracking (simultaneous localization and mapping, HoloLens)</a:t>
            </a:r>
          </a:p>
          <a:p>
            <a:r>
              <a:rPr lang="en-US" sz="2000" dirty="0"/>
              <a:t>Xbox: Kinect, full body tracking of skeleton, gesture recognition, virtual try-on</a:t>
            </a:r>
          </a:p>
          <a:p>
            <a:r>
              <a:rPr lang="en-US" sz="2000" dirty="0"/>
              <a:t>Medical imaging: CAT / MRI reconstruction, assisted diagnosis, automatic pathology, </a:t>
            </a:r>
            <a:r>
              <a:rPr lang="en-US" sz="2000" dirty="0" err="1"/>
              <a:t>connectomics</a:t>
            </a:r>
            <a:r>
              <a:rPr lang="en-US" sz="2000" dirty="0"/>
              <a:t>, endoscopic surgery</a:t>
            </a:r>
          </a:p>
          <a:p>
            <a:r>
              <a:rPr lang="en-US" sz="2000" dirty="0"/>
              <a:t>Industry: vision-based robotics (marker-based), machine-assisted router (jig), automated post, ANPR (number plates), surveillance, drones, shopping</a:t>
            </a:r>
          </a:p>
          <a:p>
            <a:r>
              <a:rPr lang="en-US" sz="2000" dirty="0"/>
              <a:t>Transportation: assisted driving (everything), face tracking/iris dilation for </a:t>
            </a:r>
            <a:r>
              <a:rPr lang="en-US" sz="2000" dirty="0" err="1"/>
              <a:t>drunkeness</a:t>
            </a:r>
            <a:r>
              <a:rPr lang="en-US" sz="2000" dirty="0"/>
              <a:t>, drowsiness, automated distribution (all modes)</a:t>
            </a:r>
          </a:p>
          <a:p>
            <a:r>
              <a:rPr lang="en-US" sz="2000" dirty="0"/>
              <a:t>Media: Visual effects for film, TV (reconstruction), virtual sports replay (reconstruction), semantics-based auto edits (reconstruction, recognition)</a:t>
            </a:r>
          </a:p>
        </p:txBody>
      </p:sp>
    </p:spTree>
    <p:extLst>
      <p:ext uri="{BB962C8B-B14F-4D97-AF65-F5344CB8AC3E}">
        <p14:creationId xmlns:p14="http://schemas.microsoft.com/office/powerpoint/2010/main" val="209499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Optical character recognition (OCR)</a:t>
            </a:r>
          </a:p>
        </p:txBody>
      </p:sp>
      <p:pic>
        <p:nvPicPr>
          <p:cNvPr id="21507" name="Picture 3" descr="asamples"/>
          <p:cNvPicPr>
            <a:picLocks noChangeAspect="1" noChangeArrowheads="1" noCrop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" y="2690813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5362575"/>
            <a:ext cx="3379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Digit recognition, AT&amp;T labs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http://www.research.att.com/~yann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/</a:t>
            </a:r>
          </a:p>
        </p:txBody>
      </p:sp>
      <p:sp>
        <p:nvSpPr>
          <p:cNvPr id="2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772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Technology to convert scanned docs to text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If you have a scanner, it probably came with OCR software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1510" name="Picture 6" descr="California_license_plate_ANP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6800" y="2419350"/>
            <a:ext cx="35814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11675" y="5362575"/>
            <a:ext cx="4513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License plate readers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prstClr val="black"/>
                </a:solidFill>
                <a:latin typeface="Arial" charset="0"/>
                <a:hlinkClick r:id="rId12"/>
              </a:rPr>
              <a:t>http://en.wikipedia.org/wiki/Automatic_number_plate_recognition</a:t>
            </a:r>
            <a:endParaRPr lang="en-US" sz="12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421401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Face detection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5105400"/>
            <a:ext cx="7772400" cy="1295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Almost all digital cameras detect faces</a:t>
            </a:r>
          </a:p>
          <a:p>
            <a:pPr eaLnBrk="1" hangingPunct="1"/>
            <a:r>
              <a:rPr lang="en-US" dirty="0"/>
              <a:t>Snapchat face filters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9427"/>
            <a:ext cx="4114800" cy="226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0200"/>
            <a:ext cx="3503530" cy="30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2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00616"/>
            <a:ext cx="5579269" cy="305713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800617"/>
            <a:ext cx="1866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47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4362</TotalTime>
  <Words>2899</Words>
  <Application>Microsoft Macintosh PowerPoint</Application>
  <PresentationFormat>On-screen Show (4:3)</PresentationFormat>
  <Paragraphs>318</Paragraphs>
  <Slides>49</Slides>
  <Notes>40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Wingdings</vt:lpstr>
      <vt:lpstr>Office Theme</vt:lpstr>
      <vt:lpstr>3_Office Theme</vt:lpstr>
      <vt:lpstr>5_Office Theme</vt:lpstr>
      <vt:lpstr>2_Office Theme</vt:lpstr>
      <vt:lpstr>CSE 152: Introduction to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character recognition (OCR)</vt:lpstr>
      <vt:lpstr>Face detection</vt:lpstr>
      <vt:lpstr>PowerPoint Presentation</vt:lpstr>
      <vt:lpstr>PowerPoint Presentation</vt:lpstr>
      <vt:lpstr>PowerPoint Presentation</vt:lpstr>
      <vt:lpstr>Smile detection</vt:lpstr>
      <vt:lpstr>Object recognition (in supermarkets)</vt:lpstr>
      <vt:lpstr>PowerPoint Presentation</vt:lpstr>
      <vt:lpstr>PowerPoint Presentation</vt:lpstr>
      <vt:lpstr>Login without a password…</vt:lpstr>
      <vt:lpstr>Login without a password…</vt:lpstr>
      <vt:lpstr>Login without a password…</vt:lpstr>
      <vt:lpstr>3D from images</vt:lpstr>
      <vt:lpstr>Human shape capture</vt:lpstr>
      <vt:lpstr>Human shape capture</vt:lpstr>
      <vt:lpstr>Human shape capture</vt:lpstr>
      <vt:lpstr>Human shape capture</vt:lpstr>
      <vt:lpstr>Special effects:  shape capture</vt:lpstr>
      <vt:lpstr>Special effects:  shape capture</vt:lpstr>
      <vt:lpstr>Special effects: motion capture</vt:lpstr>
      <vt:lpstr>Interactive Games: Kinect</vt:lpstr>
      <vt:lpstr>Sports</vt:lpstr>
      <vt:lpstr>Medical imaging</vt:lpstr>
      <vt:lpstr>AutoCars - Uber bought CMU’s lab</vt:lpstr>
      <vt:lpstr>PowerPoint Presentation</vt:lpstr>
      <vt:lpstr>PowerPoint Presentation</vt:lpstr>
      <vt:lpstr>Industrial robots</vt:lpstr>
      <vt:lpstr>Vision in space</vt:lpstr>
      <vt:lpstr>Mobile robots</vt:lpstr>
      <vt:lpstr>Augmented Reality and Virtual Reality</vt:lpstr>
      <vt:lpstr>PowerPoint Presentation</vt:lpstr>
      <vt:lpstr>State of the art today?</vt:lpstr>
      <vt:lpstr>Computer Vision and Nearby Fields</vt:lpstr>
      <vt:lpstr>Computer Vision and Nearby Fields</vt:lpstr>
      <vt:lpstr>Scope of CSE 152</vt:lpstr>
      <vt:lpstr>BORING Course DETAILS</vt:lpstr>
      <vt:lpstr>PowerPoint Presentation</vt:lpstr>
      <vt:lpstr>Ridiculously brief history of computer vision</vt:lpstr>
      <vt:lpstr>Course Topics</vt:lpstr>
      <vt:lpstr>Class Intro</vt:lpstr>
      <vt:lpstr>Textbook</vt:lpstr>
      <vt:lpstr>Textbook</vt:lpstr>
      <vt:lpstr>Projects / Grading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143: Introduction to Computer Vision</dc:title>
  <dc:creator>James Hays</dc:creator>
  <cp:lastModifiedBy>Su, Hao</cp:lastModifiedBy>
  <cp:revision>109</cp:revision>
  <dcterms:created xsi:type="dcterms:W3CDTF">2006-08-16T00:00:00Z</dcterms:created>
  <dcterms:modified xsi:type="dcterms:W3CDTF">2018-09-29T22:46:18Z</dcterms:modified>
</cp:coreProperties>
</file>